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66" r:id="rId4"/>
    <p:sldId id="258" r:id="rId5"/>
    <p:sldId id="259" r:id="rId6"/>
    <p:sldId id="267" r:id="rId7"/>
    <p:sldId id="265" r:id="rId8"/>
    <p:sldId id="260" r:id="rId9"/>
    <p:sldId id="262" r:id="rId10"/>
    <p:sldId id="263" r:id="rId11"/>
    <p:sldId id="264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/>
    <p:restoredTop sz="94582"/>
  </p:normalViewPr>
  <p:slideViewPr>
    <p:cSldViewPr snapToGrid="0">
      <p:cViewPr varScale="1">
        <p:scale>
          <a:sx n="104" d="100"/>
          <a:sy n="104" d="100"/>
        </p:scale>
        <p:origin x="10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DAF02-FA8D-416C-A0EB-03013282143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BEB2C91-9851-4624-B8D5-5548B79FA1C5}">
      <dgm:prSet/>
      <dgm:spPr/>
      <dgm:t>
        <a:bodyPr/>
        <a:lstStyle/>
        <a:p>
          <a:r>
            <a:rPr lang="en-US"/>
            <a:t>16 years old female</a:t>
          </a:r>
        </a:p>
      </dgm:t>
    </dgm:pt>
    <dgm:pt modelId="{14FA904F-A422-4EEA-A274-8317B084434E}" type="parTrans" cxnId="{6BB076D1-D571-4214-96E0-1965BE94D0B7}">
      <dgm:prSet/>
      <dgm:spPr/>
      <dgm:t>
        <a:bodyPr/>
        <a:lstStyle/>
        <a:p>
          <a:endParaRPr lang="en-US"/>
        </a:p>
      </dgm:t>
    </dgm:pt>
    <dgm:pt modelId="{5C59E4F9-0808-4023-9E52-9DF6D99A6091}" type="sibTrans" cxnId="{6BB076D1-D571-4214-96E0-1965BE94D0B7}">
      <dgm:prSet/>
      <dgm:spPr/>
      <dgm:t>
        <a:bodyPr/>
        <a:lstStyle/>
        <a:p>
          <a:endParaRPr lang="en-US"/>
        </a:p>
      </dgm:t>
    </dgm:pt>
    <dgm:pt modelId="{08F16F0D-16AA-43F1-B437-60BBFF045E0D}">
      <dgm:prSet/>
      <dgm:spPr/>
      <dgm:t>
        <a:bodyPr/>
        <a:lstStyle/>
        <a:p>
          <a:r>
            <a:rPr lang="en-US"/>
            <a:t>Chest pain and back pain in a child known to have HbSS </a:t>
          </a:r>
        </a:p>
      </dgm:t>
    </dgm:pt>
    <dgm:pt modelId="{CD9C5438-A865-41C5-AEDE-0EC330A4DFA6}" type="parTrans" cxnId="{960C3A51-5826-41C9-8C6F-D330E3C09DCC}">
      <dgm:prSet/>
      <dgm:spPr/>
      <dgm:t>
        <a:bodyPr/>
        <a:lstStyle/>
        <a:p>
          <a:endParaRPr lang="en-US"/>
        </a:p>
      </dgm:t>
    </dgm:pt>
    <dgm:pt modelId="{0211EA3A-7077-4607-AB5D-410D313BBAC8}" type="sibTrans" cxnId="{960C3A51-5826-41C9-8C6F-D330E3C09DCC}">
      <dgm:prSet/>
      <dgm:spPr/>
      <dgm:t>
        <a:bodyPr/>
        <a:lstStyle/>
        <a:p>
          <a:endParaRPr lang="en-US"/>
        </a:p>
      </dgm:t>
    </dgm:pt>
    <dgm:pt modelId="{894B451F-064F-4A4F-949A-0221378EC83D}">
      <dgm:prSet/>
      <dgm:spPr/>
      <dgm:t>
        <a:bodyPr/>
        <a:lstStyle/>
        <a:p>
          <a:r>
            <a:rPr lang="en-US"/>
            <a:t>Intermittent SOB</a:t>
          </a:r>
        </a:p>
      </dgm:t>
    </dgm:pt>
    <dgm:pt modelId="{0B8B96A5-12A3-4C3A-BFE9-5F5639F43C45}" type="parTrans" cxnId="{7C9155FA-4F79-4900-AD98-E112845ABDE7}">
      <dgm:prSet/>
      <dgm:spPr/>
      <dgm:t>
        <a:bodyPr/>
        <a:lstStyle/>
        <a:p>
          <a:endParaRPr lang="en-US"/>
        </a:p>
      </dgm:t>
    </dgm:pt>
    <dgm:pt modelId="{9A20A34C-4425-42FF-ADA4-49FB94C4DA87}" type="sibTrans" cxnId="{7C9155FA-4F79-4900-AD98-E112845ABDE7}">
      <dgm:prSet/>
      <dgm:spPr/>
      <dgm:t>
        <a:bodyPr/>
        <a:lstStyle/>
        <a:p>
          <a:endParaRPr lang="en-US"/>
        </a:p>
      </dgm:t>
    </dgm:pt>
    <dgm:pt modelId="{8167585D-D783-4A01-9396-B062232C4E7D}">
      <dgm:prSet/>
      <dgm:spPr/>
      <dgm:t>
        <a:bodyPr/>
        <a:lstStyle/>
        <a:p>
          <a:r>
            <a:rPr lang="en-US"/>
            <a:t>No fever</a:t>
          </a:r>
        </a:p>
      </dgm:t>
    </dgm:pt>
    <dgm:pt modelId="{307C30B1-C4EE-4234-A5E3-F62612B22441}" type="parTrans" cxnId="{D24BB424-D2AE-4D2C-AF71-5943D7A29A57}">
      <dgm:prSet/>
      <dgm:spPr/>
      <dgm:t>
        <a:bodyPr/>
        <a:lstStyle/>
        <a:p>
          <a:endParaRPr lang="en-US"/>
        </a:p>
      </dgm:t>
    </dgm:pt>
    <dgm:pt modelId="{C08D61DD-4DED-4733-ABB2-88856FA252A7}" type="sibTrans" cxnId="{D24BB424-D2AE-4D2C-AF71-5943D7A29A57}">
      <dgm:prSet/>
      <dgm:spPr/>
      <dgm:t>
        <a:bodyPr/>
        <a:lstStyle/>
        <a:p>
          <a:endParaRPr lang="en-US"/>
        </a:p>
      </dgm:t>
    </dgm:pt>
    <dgm:pt modelId="{FF680630-E7EE-486A-A656-AA61281DE7F4}">
      <dgm:prSet/>
      <dgm:spPr/>
      <dgm:t>
        <a:bodyPr/>
        <a:lstStyle/>
        <a:p>
          <a:r>
            <a:rPr lang="en-US"/>
            <a:t>No coryzal symptoms</a:t>
          </a:r>
        </a:p>
      </dgm:t>
    </dgm:pt>
    <dgm:pt modelId="{EAAA2633-6823-426A-86FE-478D05007FBB}" type="parTrans" cxnId="{BDAA9A1E-C926-4545-8080-ED6598D08B83}">
      <dgm:prSet/>
      <dgm:spPr/>
      <dgm:t>
        <a:bodyPr/>
        <a:lstStyle/>
        <a:p>
          <a:endParaRPr lang="en-US"/>
        </a:p>
      </dgm:t>
    </dgm:pt>
    <dgm:pt modelId="{8A8A69D4-BA79-45E4-9297-AB707ABD612D}" type="sibTrans" cxnId="{BDAA9A1E-C926-4545-8080-ED6598D08B83}">
      <dgm:prSet/>
      <dgm:spPr/>
      <dgm:t>
        <a:bodyPr/>
        <a:lstStyle/>
        <a:p>
          <a:endParaRPr lang="en-US"/>
        </a:p>
      </dgm:t>
    </dgm:pt>
    <dgm:pt modelId="{40539921-707D-5549-841E-E3BFAD9C8F3F}" type="pres">
      <dgm:prSet presAssocID="{AE0DAF02-FA8D-416C-A0EB-03013282143A}" presName="Name0" presStyleCnt="0">
        <dgm:presLayoutVars>
          <dgm:dir/>
          <dgm:animLvl val="lvl"/>
          <dgm:resizeHandles val="exact"/>
        </dgm:presLayoutVars>
      </dgm:prSet>
      <dgm:spPr/>
    </dgm:pt>
    <dgm:pt modelId="{9179914B-8B07-9F47-9463-6B34D871C990}" type="pres">
      <dgm:prSet presAssocID="{7BEB2C91-9851-4624-B8D5-5548B79FA1C5}" presName="linNode" presStyleCnt="0"/>
      <dgm:spPr/>
    </dgm:pt>
    <dgm:pt modelId="{EDE4E384-C4AA-4642-8D29-A8CC5C7C5C3C}" type="pres">
      <dgm:prSet presAssocID="{7BEB2C91-9851-4624-B8D5-5548B79FA1C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34678EF-54DB-CA44-B4C9-13D64CB9788C}" type="pres">
      <dgm:prSet presAssocID="{5C59E4F9-0808-4023-9E52-9DF6D99A6091}" presName="sp" presStyleCnt="0"/>
      <dgm:spPr/>
    </dgm:pt>
    <dgm:pt modelId="{189F419E-0304-7040-88EE-B6DCEF00E7DB}" type="pres">
      <dgm:prSet presAssocID="{08F16F0D-16AA-43F1-B437-60BBFF045E0D}" presName="linNode" presStyleCnt="0"/>
      <dgm:spPr/>
    </dgm:pt>
    <dgm:pt modelId="{0F87AE27-814E-0044-9597-03C0F69C927F}" type="pres">
      <dgm:prSet presAssocID="{08F16F0D-16AA-43F1-B437-60BBFF045E0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07F9464-8FE4-AE46-9810-87814B0738E6}" type="pres">
      <dgm:prSet presAssocID="{0211EA3A-7077-4607-AB5D-410D313BBAC8}" presName="sp" presStyleCnt="0"/>
      <dgm:spPr/>
    </dgm:pt>
    <dgm:pt modelId="{8B330A7C-EA82-F04C-90EC-9C0B5B207C0B}" type="pres">
      <dgm:prSet presAssocID="{894B451F-064F-4A4F-949A-0221378EC83D}" presName="linNode" presStyleCnt="0"/>
      <dgm:spPr/>
    </dgm:pt>
    <dgm:pt modelId="{2E46BD52-4952-0A44-A95E-D2867802B6E7}" type="pres">
      <dgm:prSet presAssocID="{894B451F-064F-4A4F-949A-0221378EC83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00A87EF-9BEF-A74A-8A7B-82EEAD3EC01D}" type="pres">
      <dgm:prSet presAssocID="{9A20A34C-4425-42FF-ADA4-49FB94C4DA87}" presName="sp" presStyleCnt="0"/>
      <dgm:spPr/>
    </dgm:pt>
    <dgm:pt modelId="{3F5B10A5-7267-3240-B04A-A68FAF44AA11}" type="pres">
      <dgm:prSet presAssocID="{8167585D-D783-4A01-9396-B062232C4E7D}" presName="linNode" presStyleCnt="0"/>
      <dgm:spPr/>
    </dgm:pt>
    <dgm:pt modelId="{FBDE954A-BC39-794F-B366-579DF028BD4D}" type="pres">
      <dgm:prSet presAssocID="{8167585D-D783-4A01-9396-B062232C4E7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D28452B-8A39-0E45-980A-3458ADC106E6}" type="pres">
      <dgm:prSet presAssocID="{C08D61DD-4DED-4733-ABB2-88856FA252A7}" presName="sp" presStyleCnt="0"/>
      <dgm:spPr/>
    </dgm:pt>
    <dgm:pt modelId="{F89802BC-E63B-B747-9740-114A851BF594}" type="pres">
      <dgm:prSet presAssocID="{FF680630-E7EE-486A-A656-AA61281DE7F4}" presName="linNode" presStyleCnt="0"/>
      <dgm:spPr/>
    </dgm:pt>
    <dgm:pt modelId="{454E1DF9-1FE6-724A-AD8B-DB1DCF198E76}" type="pres">
      <dgm:prSet presAssocID="{FF680630-E7EE-486A-A656-AA61281DE7F4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3E62ED07-3C74-8642-9575-BEEE94B6D0B6}" type="presOf" srcId="{8167585D-D783-4A01-9396-B062232C4E7D}" destId="{FBDE954A-BC39-794F-B366-579DF028BD4D}" srcOrd="0" destOrd="0" presId="urn:microsoft.com/office/officeart/2005/8/layout/vList5"/>
    <dgm:cxn modelId="{BDAA9A1E-C926-4545-8080-ED6598D08B83}" srcId="{AE0DAF02-FA8D-416C-A0EB-03013282143A}" destId="{FF680630-E7EE-486A-A656-AA61281DE7F4}" srcOrd="4" destOrd="0" parTransId="{EAAA2633-6823-426A-86FE-478D05007FBB}" sibTransId="{8A8A69D4-BA79-45E4-9297-AB707ABD612D}"/>
    <dgm:cxn modelId="{D24BB424-D2AE-4D2C-AF71-5943D7A29A57}" srcId="{AE0DAF02-FA8D-416C-A0EB-03013282143A}" destId="{8167585D-D783-4A01-9396-B062232C4E7D}" srcOrd="3" destOrd="0" parTransId="{307C30B1-C4EE-4234-A5E3-F62612B22441}" sibTransId="{C08D61DD-4DED-4733-ABB2-88856FA252A7}"/>
    <dgm:cxn modelId="{E6C2AC26-4F68-CA49-A5A7-C60C8BF08301}" type="presOf" srcId="{08F16F0D-16AA-43F1-B437-60BBFF045E0D}" destId="{0F87AE27-814E-0044-9597-03C0F69C927F}" srcOrd="0" destOrd="0" presId="urn:microsoft.com/office/officeart/2005/8/layout/vList5"/>
    <dgm:cxn modelId="{FB969F5F-8AFA-5D4D-8987-4BD25BE3AB37}" type="presOf" srcId="{7BEB2C91-9851-4624-B8D5-5548B79FA1C5}" destId="{EDE4E384-C4AA-4642-8D29-A8CC5C7C5C3C}" srcOrd="0" destOrd="0" presId="urn:microsoft.com/office/officeart/2005/8/layout/vList5"/>
    <dgm:cxn modelId="{960C3A51-5826-41C9-8C6F-D330E3C09DCC}" srcId="{AE0DAF02-FA8D-416C-A0EB-03013282143A}" destId="{08F16F0D-16AA-43F1-B437-60BBFF045E0D}" srcOrd="1" destOrd="0" parTransId="{CD9C5438-A865-41C5-AEDE-0EC330A4DFA6}" sibTransId="{0211EA3A-7077-4607-AB5D-410D313BBAC8}"/>
    <dgm:cxn modelId="{D0655074-094B-324E-8603-CA0292E9AFFA}" type="presOf" srcId="{FF680630-E7EE-486A-A656-AA61281DE7F4}" destId="{454E1DF9-1FE6-724A-AD8B-DB1DCF198E76}" srcOrd="0" destOrd="0" presId="urn:microsoft.com/office/officeart/2005/8/layout/vList5"/>
    <dgm:cxn modelId="{6BB076D1-D571-4214-96E0-1965BE94D0B7}" srcId="{AE0DAF02-FA8D-416C-A0EB-03013282143A}" destId="{7BEB2C91-9851-4624-B8D5-5548B79FA1C5}" srcOrd="0" destOrd="0" parTransId="{14FA904F-A422-4EEA-A274-8317B084434E}" sibTransId="{5C59E4F9-0808-4023-9E52-9DF6D99A6091}"/>
    <dgm:cxn modelId="{428EDBF0-98AC-2842-81FA-A24C23EEB307}" type="presOf" srcId="{AE0DAF02-FA8D-416C-A0EB-03013282143A}" destId="{40539921-707D-5549-841E-E3BFAD9C8F3F}" srcOrd="0" destOrd="0" presId="urn:microsoft.com/office/officeart/2005/8/layout/vList5"/>
    <dgm:cxn modelId="{706A6AF7-3751-0048-9557-CD7B8450CA00}" type="presOf" srcId="{894B451F-064F-4A4F-949A-0221378EC83D}" destId="{2E46BD52-4952-0A44-A95E-D2867802B6E7}" srcOrd="0" destOrd="0" presId="urn:microsoft.com/office/officeart/2005/8/layout/vList5"/>
    <dgm:cxn modelId="{7C9155FA-4F79-4900-AD98-E112845ABDE7}" srcId="{AE0DAF02-FA8D-416C-A0EB-03013282143A}" destId="{894B451F-064F-4A4F-949A-0221378EC83D}" srcOrd="2" destOrd="0" parTransId="{0B8B96A5-12A3-4C3A-BFE9-5F5639F43C45}" sibTransId="{9A20A34C-4425-42FF-ADA4-49FB94C4DA87}"/>
    <dgm:cxn modelId="{353F3D74-4798-9D49-B853-94537BB1AC37}" type="presParOf" srcId="{40539921-707D-5549-841E-E3BFAD9C8F3F}" destId="{9179914B-8B07-9F47-9463-6B34D871C990}" srcOrd="0" destOrd="0" presId="urn:microsoft.com/office/officeart/2005/8/layout/vList5"/>
    <dgm:cxn modelId="{5CE3555A-69CA-5441-8549-057CF0321F4F}" type="presParOf" srcId="{9179914B-8B07-9F47-9463-6B34D871C990}" destId="{EDE4E384-C4AA-4642-8D29-A8CC5C7C5C3C}" srcOrd="0" destOrd="0" presId="urn:microsoft.com/office/officeart/2005/8/layout/vList5"/>
    <dgm:cxn modelId="{B6A19AF8-F1AD-BB42-9C4F-C622C245D2B8}" type="presParOf" srcId="{40539921-707D-5549-841E-E3BFAD9C8F3F}" destId="{634678EF-54DB-CA44-B4C9-13D64CB9788C}" srcOrd="1" destOrd="0" presId="urn:microsoft.com/office/officeart/2005/8/layout/vList5"/>
    <dgm:cxn modelId="{DDBEBFCB-5DE0-3545-B9B2-072C94FD7FF6}" type="presParOf" srcId="{40539921-707D-5549-841E-E3BFAD9C8F3F}" destId="{189F419E-0304-7040-88EE-B6DCEF00E7DB}" srcOrd="2" destOrd="0" presId="urn:microsoft.com/office/officeart/2005/8/layout/vList5"/>
    <dgm:cxn modelId="{BA038326-4ABA-0441-9367-6961F7F11597}" type="presParOf" srcId="{189F419E-0304-7040-88EE-B6DCEF00E7DB}" destId="{0F87AE27-814E-0044-9597-03C0F69C927F}" srcOrd="0" destOrd="0" presId="urn:microsoft.com/office/officeart/2005/8/layout/vList5"/>
    <dgm:cxn modelId="{761C3AD4-36C4-D04F-BFE9-8AF5CEB32596}" type="presParOf" srcId="{40539921-707D-5549-841E-E3BFAD9C8F3F}" destId="{107F9464-8FE4-AE46-9810-87814B0738E6}" srcOrd="3" destOrd="0" presId="urn:microsoft.com/office/officeart/2005/8/layout/vList5"/>
    <dgm:cxn modelId="{F44E25E1-400E-F94A-BA19-7082CA31CD23}" type="presParOf" srcId="{40539921-707D-5549-841E-E3BFAD9C8F3F}" destId="{8B330A7C-EA82-F04C-90EC-9C0B5B207C0B}" srcOrd="4" destOrd="0" presId="urn:microsoft.com/office/officeart/2005/8/layout/vList5"/>
    <dgm:cxn modelId="{028C885C-F4A5-064D-AC7B-68FB279EC8AB}" type="presParOf" srcId="{8B330A7C-EA82-F04C-90EC-9C0B5B207C0B}" destId="{2E46BD52-4952-0A44-A95E-D2867802B6E7}" srcOrd="0" destOrd="0" presId="urn:microsoft.com/office/officeart/2005/8/layout/vList5"/>
    <dgm:cxn modelId="{88D4DB12-20E8-8348-806A-F35D6420B37D}" type="presParOf" srcId="{40539921-707D-5549-841E-E3BFAD9C8F3F}" destId="{E00A87EF-9BEF-A74A-8A7B-82EEAD3EC01D}" srcOrd="5" destOrd="0" presId="urn:microsoft.com/office/officeart/2005/8/layout/vList5"/>
    <dgm:cxn modelId="{73489FA7-2597-5E45-A050-5A2D6E5EBFF5}" type="presParOf" srcId="{40539921-707D-5549-841E-E3BFAD9C8F3F}" destId="{3F5B10A5-7267-3240-B04A-A68FAF44AA11}" srcOrd="6" destOrd="0" presId="urn:microsoft.com/office/officeart/2005/8/layout/vList5"/>
    <dgm:cxn modelId="{15684E4D-68FC-774D-8AC7-D823FE39924A}" type="presParOf" srcId="{3F5B10A5-7267-3240-B04A-A68FAF44AA11}" destId="{FBDE954A-BC39-794F-B366-579DF028BD4D}" srcOrd="0" destOrd="0" presId="urn:microsoft.com/office/officeart/2005/8/layout/vList5"/>
    <dgm:cxn modelId="{F43EA700-EEA0-BE42-AA4C-749D1923E58E}" type="presParOf" srcId="{40539921-707D-5549-841E-E3BFAD9C8F3F}" destId="{CD28452B-8A39-0E45-980A-3458ADC106E6}" srcOrd="7" destOrd="0" presId="urn:microsoft.com/office/officeart/2005/8/layout/vList5"/>
    <dgm:cxn modelId="{BC2B0269-9CC7-6E43-8B36-7952FA1B75BA}" type="presParOf" srcId="{40539921-707D-5549-841E-E3BFAD9C8F3F}" destId="{F89802BC-E63B-B747-9740-114A851BF594}" srcOrd="8" destOrd="0" presId="urn:microsoft.com/office/officeart/2005/8/layout/vList5"/>
    <dgm:cxn modelId="{521691A0-0102-8A4A-9228-FEF457B4A0FF}" type="presParOf" srcId="{F89802BC-E63B-B747-9740-114A851BF594}" destId="{454E1DF9-1FE6-724A-AD8B-DB1DCF198E7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2A3C4-E103-4E27-BD55-EE0C1647DE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F819C2-4701-48E9-BB1A-A9CBE3AC8C0A}">
      <dgm:prSet/>
      <dgm:spPr/>
      <dgm:t>
        <a:bodyPr/>
        <a:lstStyle/>
        <a:p>
          <a:r>
            <a:rPr lang="en-US"/>
            <a:t>Presented with back pain resolved with oral morphine and sent home </a:t>
          </a:r>
        </a:p>
      </dgm:t>
    </dgm:pt>
    <dgm:pt modelId="{7B68E64D-EA04-4602-A30E-5681118F2B9C}" type="parTrans" cxnId="{F19A55D2-EB14-429E-9984-4D00C3C45431}">
      <dgm:prSet/>
      <dgm:spPr/>
      <dgm:t>
        <a:bodyPr/>
        <a:lstStyle/>
        <a:p>
          <a:endParaRPr lang="en-US"/>
        </a:p>
      </dgm:t>
    </dgm:pt>
    <dgm:pt modelId="{0AB364AD-CBA0-47EC-9CF0-08D6C110E468}" type="sibTrans" cxnId="{F19A55D2-EB14-429E-9984-4D00C3C45431}">
      <dgm:prSet/>
      <dgm:spPr/>
      <dgm:t>
        <a:bodyPr/>
        <a:lstStyle/>
        <a:p>
          <a:endParaRPr lang="en-US"/>
        </a:p>
      </dgm:t>
    </dgm:pt>
    <dgm:pt modelId="{6943BE05-F3C8-4DC8-BA04-C9F9C114E951}">
      <dgm:prSet/>
      <dgm:spPr/>
      <dgm:t>
        <a:bodyPr/>
        <a:lstStyle/>
        <a:p>
          <a:r>
            <a:rPr lang="en-US"/>
            <a:t>Re-presented after 24hrs  with chest pain, back pain and fever</a:t>
          </a:r>
        </a:p>
      </dgm:t>
    </dgm:pt>
    <dgm:pt modelId="{4E77D09D-D181-4391-99CD-A0F1898FB8BB}" type="parTrans" cxnId="{7A92A42C-5449-4B90-95EF-AE5E39A28550}">
      <dgm:prSet/>
      <dgm:spPr/>
      <dgm:t>
        <a:bodyPr/>
        <a:lstStyle/>
        <a:p>
          <a:endParaRPr lang="en-US"/>
        </a:p>
      </dgm:t>
    </dgm:pt>
    <dgm:pt modelId="{92936DA8-BACE-4FE4-B92A-47CA5F149B13}" type="sibTrans" cxnId="{7A92A42C-5449-4B90-95EF-AE5E39A28550}">
      <dgm:prSet/>
      <dgm:spPr/>
      <dgm:t>
        <a:bodyPr/>
        <a:lstStyle/>
        <a:p>
          <a:endParaRPr lang="en-US"/>
        </a:p>
      </dgm:t>
    </dgm:pt>
    <dgm:pt modelId="{35F69267-5722-46F0-BE86-9699130F0B69}">
      <dgm:prSet/>
      <dgm:spPr/>
      <dgm:t>
        <a:bodyPr/>
        <a:lstStyle/>
        <a:p>
          <a:r>
            <a:rPr lang="en-US"/>
            <a:t>Despite admission and starting treatment, very rapid respiratory deterioration over 24 hours till intubated and retrieved to PICU</a:t>
          </a:r>
        </a:p>
      </dgm:t>
    </dgm:pt>
    <dgm:pt modelId="{21CE20B4-4AC2-4B65-968D-91D8A9C75E16}" type="parTrans" cxnId="{E3D93A0A-7B24-4116-9C11-7A0941FE804B}">
      <dgm:prSet/>
      <dgm:spPr/>
      <dgm:t>
        <a:bodyPr/>
        <a:lstStyle/>
        <a:p>
          <a:endParaRPr lang="en-US"/>
        </a:p>
      </dgm:t>
    </dgm:pt>
    <dgm:pt modelId="{C8C212E7-B501-4371-A6ED-4C6A3826472F}" type="sibTrans" cxnId="{E3D93A0A-7B24-4116-9C11-7A0941FE804B}">
      <dgm:prSet/>
      <dgm:spPr/>
      <dgm:t>
        <a:bodyPr/>
        <a:lstStyle/>
        <a:p>
          <a:endParaRPr lang="en-US"/>
        </a:p>
      </dgm:t>
    </dgm:pt>
    <dgm:pt modelId="{CF8CBC07-870C-4343-88B0-62224A8E3E64}" type="pres">
      <dgm:prSet presAssocID="{0532A3C4-E103-4E27-BD55-EE0C1647DE45}" presName="outerComposite" presStyleCnt="0">
        <dgm:presLayoutVars>
          <dgm:chMax val="5"/>
          <dgm:dir/>
          <dgm:resizeHandles val="exact"/>
        </dgm:presLayoutVars>
      </dgm:prSet>
      <dgm:spPr/>
    </dgm:pt>
    <dgm:pt modelId="{0CE0A49D-519A-2B4B-B431-EF62145F06C8}" type="pres">
      <dgm:prSet presAssocID="{0532A3C4-E103-4E27-BD55-EE0C1647DE45}" presName="dummyMaxCanvas" presStyleCnt="0">
        <dgm:presLayoutVars/>
      </dgm:prSet>
      <dgm:spPr/>
    </dgm:pt>
    <dgm:pt modelId="{053D6406-4525-C542-B20E-AB05A99BC662}" type="pres">
      <dgm:prSet presAssocID="{0532A3C4-E103-4E27-BD55-EE0C1647DE45}" presName="ThreeNodes_1" presStyleLbl="node1" presStyleIdx="0" presStyleCnt="3">
        <dgm:presLayoutVars>
          <dgm:bulletEnabled val="1"/>
        </dgm:presLayoutVars>
      </dgm:prSet>
      <dgm:spPr/>
    </dgm:pt>
    <dgm:pt modelId="{B52BB9F7-B2E2-7D42-83F1-3BF37CB85974}" type="pres">
      <dgm:prSet presAssocID="{0532A3C4-E103-4E27-BD55-EE0C1647DE45}" presName="ThreeNodes_2" presStyleLbl="node1" presStyleIdx="1" presStyleCnt="3">
        <dgm:presLayoutVars>
          <dgm:bulletEnabled val="1"/>
        </dgm:presLayoutVars>
      </dgm:prSet>
      <dgm:spPr/>
    </dgm:pt>
    <dgm:pt modelId="{A0D1B44C-D3B1-744C-A462-3F270F2B5059}" type="pres">
      <dgm:prSet presAssocID="{0532A3C4-E103-4E27-BD55-EE0C1647DE45}" presName="ThreeNodes_3" presStyleLbl="node1" presStyleIdx="2" presStyleCnt="3">
        <dgm:presLayoutVars>
          <dgm:bulletEnabled val="1"/>
        </dgm:presLayoutVars>
      </dgm:prSet>
      <dgm:spPr/>
    </dgm:pt>
    <dgm:pt modelId="{821F9D62-CDB4-434B-BD91-0B22BD970AD3}" type="pres">
      <dgm:prSet presAssocID="{0532A3C4-E103-4E27-BD55-EE0C1647DE45}" presName="ThreeConn_1-2" presStyleLbl="fgAccFollowNode1" presStyleIdx="0" presStyleCnt="2">
        <dgm:presLayoutVars>
          <dgm:bulletEnabled val="1"/>
        </dgm:presLayoutVars>
      </dgm:prSet>
      <dgm:spPr/>
    </dgm:pt>
    <dgm:pt modelId="{6FD3F142-8439-E941-89D4-B1A1AC53A5CF}" type="pres">
      <dgm:prSet presAssocID="{0532A3C4-E103-4E27-BD55-EE0C1647DE45}" presName="ThreeConn_2-3" presStyleLbl="fgAccFollowNode1" presStyleIdx="1" presStyleCnt="2">
        <dgm:presLayoutVars>
          <dgm:bulletEnabled val="1"/>
        </dgm:presLayoutVars>
      </dgm:prSet>
      <dgm:spPr/>
    </dgm:pt>
    <dgm:pt modelId="{0783AFA5-E99C-1749-B6CF-EA8EFD08C21D}" type="pres">
      <dgm:prSet presAssocID="{0532A3C4-E103-4E27-BD55-EE0C1647DE45}" presName="ThreeNodes_1_text" presStyleLbl="node1" presStyleIdx="2" presStyleCnt="3">
        <dgm:presLayoutVars>
          <dgm:bulletEnabled val="1"/>
        </dgm:presLayoutVars>
      </dgm:prSet>
      <dgm:spPr/>
    </dgm:pt>
    <dgm:pt modelId="{52A7201E-81B1-B646-BF83-1B064D0D8CAC}" type="pres">
      <dgm:prSet presAssocID="{0532A3C4-E103-4E27-BD55-EE0C1647DE45}" presName="ThreeNodes_2_text" presStyleLbl="node1" presStyleIdx="2" presStyleCnt="3">
        <dgm:presLayoutVars>
          <dgm:bulletEnabled val="1"/>
        </dgm:presLayoutVars>
      </dgm:prSet>
      <dgm:spPr/>
    </dgm:pt>
    <dgm:pt modelId="{CD03D96F-EBB3-544D-84AA-43B2432AD6D9}" type="pres">
      <dgm:prSet presAssocID="{0532A3C4-E103-4E27-BD55-EE0C1647DE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3D93A0A-7B24-4116-9C11-7A0941FE804B}" srcId="{0532A3C4-E103-4E27-BD55-EE0C1647DE45}" destId="{35F69267-5722-46F0-BE86-9699130F0B69}" srcOrd="2" destOrd="0" parTransId="{21CE20B4-4AC2-4B65-968D-91D8A9C75E16}" sibTransId="{C8C212E7-B501-4371-A6ED-4C6A3826472F}"/>
    <dgm:cxn modelId="{4BFD2422-26DC-8A42-833F-2ADDDC6D9DE4}" type="presOf" srcId="{6943BE05-F3C8-4DC8-BA04-C9F9C114E951}" destId="{B52BB9F7-B2E2-7D42-83F1-3BF37CB85974}" srcOrd="0" destOrd="0" presId="urn:microsoft.com/office/officeart/2005/8/layout/vProcess5"/>
    <dgm:cxn modelId="{7A92A42C-5449-4B90-95EF-AE5E39A28550}" srcId="{0532A3C4-E103-4E27-BD55-EE0C1647DE45}" destId="{6943BE05-F3C8-4DC8-BA04-C9F9C114E951}" srcOrd="1" destOrd="0" parTransId="{4E77D09D-D181-4391-99CD-A0F1898FB8BB}" sibTransId="{92936DA8-BACE-4FE4-B92A-47CA5F149B13}"/>
    <dgm:cxn modelId="{F382D835-D16C-184C-ACA1-5641EA25D2A3}" type="presOf" srcId="{35F69267-5722-46F0-BE86-9699130F0B69}" destId="{A0D1B44C-D3B1-744C-A462-3F270F2B5059}" srcOrd="0" destOrd="0" presId="urn:microsoft.com/office/officeart/2005/8/layout/vProcess5"/>
    <dgm:cxn modelId="{2FA8FB35-4D91-F443-9289-5FFC93E4F600}" type="presOf" srcId="{92936DA8-BACE-4FE4-B92A-47CA5F149B13}" destId="{6FD3F142-8439-E941-89D4-B1A1AC53A5CF}" srcOrd="0" destOrd="0" presId="urn:microsoft.com/office/officeart/2005/8/layout/vProcess5"/>
    <dgm:cxn modelId="{D7BCA13C-F118-CF41-8BBA-B3D985295557}" type="presOf" srcId="{8CF819C2-4701-48E9-BB1A-A9CBE3AC8C0A}" destId="{0783AFA5-E99C-1749-B6CF-EA8EFD08C21D}" srcOrd="1" destOrd="0" presId="urn:microsoft.com/office/officeart/2005/8/layout/vProcess5"/>
    <dgm:cxn modelId="{20E3A647-C89E-D646-8EAA-CBAB114D4960}" type="presOf" srcId="{6943BE05-F3C8-4DC8-BA04-C9F9C114E951}" destId="{52A7201E-81B1-B646-BF83-1B064D0D8CAC}" srcOrd="1" destOrd="0" presId="urn:microsoft.com/office/officeart/2005/8/layout/vProcess5"/>
    <dgm:cxn modelId="{51F62878-4692-EF4A-B7C5-809096FA3EC3}" type="presOf" srcId="{35F69267-5722-46F0-BE86-9699130F0B69}" destId="{CD03D96F-EBB3-544D-84AA-43B2432AD6D9}" srcOrd="1" destOrd="0" presId="urn:microsoft.com/office/officeart/2005/8/layout/vProcess5"/>
    <dgm:cxn modelId="{960D428F-74AA-BD4D-9DA1-CAFA60EB9A95}" type="presOf" srcId="{0532A3C4-E103-4E27-BD55-EE0C1647DE45}" destId="{CF8CBC07-870C-4343-88B0-62224A8E3E64}" srcOrd="0" destOrd="0" presId="urn:microsoft.com/office/officeart/2005/8/layout/vProcess5"/>
    <dgm:cxn modelId="{1BA1DBAA-54C9-3148-A3EC-530DC2025EE8}" type="presOf" srcId="{8CF819C2-4701-48E9-BB1A-A9CBE3AC8C0A}" destId="{053D6406-4525-C542-B20E-AB05A99BC662}" srcOrd="0" destOrd="0" presId="urn:microsoft.com/office/officeart/2005/8/layout/vProcess5"/>
    <dgm:cxn modelId="{F19A55D2-EB14-429E-9984-4D00C3C45431}" srcId="{0532A3C4-E103-4E27-BD55-EE0C1647DE45}" destId="{8CF819C2-4701-48E9-BB1A-A9CBE3AC8C0A}" srcOrd="0" destOrd="0" parTransId="{7B68E64D-EA04-4602-A30E-5681118F2B9C}" sibTransId="{0AB364AD-CBA0-47EC-9CF0-08D6C110E468}"/>
    <dgm:cxn modelId="{5A5682EB-F8BA-FD41-8AA7-EDFF4BED974E}" type="presOf" srcId="{0AB364AD-CBA0-47EC-9CF0-08D6C110E468}" destId="{821F9D62-CDB4-434B-BD91-0B22BD970AD3}" srcOrd="0" destOrd="0" presId="urn:microsoft.com/office/officeart/2005/8/layout/vProcess5"/>
    <dgm:cxn modelId="{3993E3F3-4C07-8E4C-A59E-2B5A7208002F}" type="presParOf" srcId="{CF8CBC07-870C-4343-88B0-62224A8E3E64}" destId="{0CE0A49D-519A-2B4B-B431-EF62145F06C8}" srcOrd="0" destOrd="0" presId="urn:microsoft.com/office/officeart/2005/8/layout/vProcess5"/>
    <dgm:cxn modelId="{113D624C-71D8-BD41-AD10-F226062B0777}" type="presParOf" srcId="{CF8CBC07-870C-4343-88B0-62224A8E3E64}" destId="{053D6406-4525-C542-B20E-AB05A99BC662}" srcOrd="1" destOrd="0" presId="urn:microsoft.com/office/officeart/2005/8/layout/vProcess5"/>
    <dgm:cxn modelId="{A27CA742-4A6D-B947-8563-F367EB4408E9}" type="presParOf" srcId="{CF8CBC07-870C-4343-88B0-62224A8E3E64}" destId="{B52BB9F7-B2E2-7D42-83F1-3BF37CB85974}" srcOrd="2" destOrd="0" presId="urn:microsoft.com/office/officeart/2005/8/layout/vProcess5"/>
    <dgm:cxn modelId="{95BC6659-C3BB-B14D-AA63-B9117E2D0FCB}" type="presParOf" srcId="{CF8CBC07-870C-4343-88B0-62224A8E3E64}" destId="{A0D1B44C-D3B1-744C-A462-3F270F2B5059}" srcOrd="3" destOrd="0" presId="urn:microsoft.com/office/officeart/2005/8/layout/vProcess5"/>
    <dgm:cxn modelId="{3B5656D8-2909-FF4D-BE2A-C84E5FED9A7C}" type="presParOf" srcId="{CF8CBC07-870C-4343-88B0-62224A8E3E64}" destId="{821F9D62-CDB4-434B-BD91-0B22BD970AD3}" srcOrd="4" destOrd="0" presId="urn:microsoft.com/office/officeart/2005/8/layout/vProcess5"/>
    <dgm:cxn modelId="{73116BFF-F701-8D40-A0EF-BAD2F5DC111E}" type="presParOf" srcId="{CF8CBC07-870C-4343-88B0-62224A8E3E64}" destId="{6FD3F142-8439-E941-89D4-B1A1AC53A5CF}" srcOrd="5" destOrd="0" presId="urn:microsoft.com/office/officeart/2005/8/layout/vProcess5"/>
    <dgm:cxn modelId="{EE41479F-CAE8-5447-8499-498194F1DBA4}" type="presParOf" srcId="{CF8CBC07-870C-4343-88B0-62224A8E3E64}" destId="{0783AFA5-E99C-1749-B6CF-EA8EFD08C21D}" srcOrd="6" destOrd="0" presId="urn:microsoft.com/office/officeart/2005/8/layout/vProcess5"/>
    <dgm:cxn modelId="{FD1B2950-1799-744C-ACA7-33B7AA34939B}" type="presParOf" srcId="{CF8CBC07-870C-4343-88B0-62224A8E3E64}" destId="{52A7201E-81B1-B646-BF83-1B064D0D8CAC}" srcOrd="7" destOrd="0" presId="urn:microsoft.com/office/officeart/2005/8/layout/vProcess5"/>
    <dgm:cxn modelId="{A19DB723-6851-0F45-A909-5C3CCB106C63}" type="presParOf" srcId="{CF8CBC07-870C-4343-88B0-62224A8E3E64}" destId="{CD03D96F-EBB3-544D-84AA-43B2432AD6D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E27C58-F5DC-4786-97A5-9DDA9F17AA79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6440F329-F2B0-4C34-A039-8F5B0243D77A}">
      <dgm:prSet/>
      <dgm:spPr/>
      <dgm:t>
        <a:bodyPr/>
        <a:lstStyle/>
        <a:p>
          <a:r>
            <a:rPr lang="en-GB" b="1" dirty="0"/>
            <a:t>~250 children</a:t>
          </a:r>
          <a:r>
            <a:rPr lang="en-GB" dirty="0"/>
            <a:t> under 18 years old in </a:t>
          </a:r>
          <a:r>
            <a:rPr lang="en-GB" b="1" dirty="0"/>
            <a:t>Croydon</a:t>
          </a:r>
          <a:r>
            <a:rPr lang="en-GB" dirty="0"/>
            <a:t> live with sickle cell disease.</a:t>
          </a:r>
          <a:endParaRPr lang="en-US" dirty="0"/>
        </a:p>
      </dgm:t>
    </dgm:pt>
    <dgm:pt modelId="{5FFC63E4-AAF4-4EF4-8C28-17B74ED881F4}" type="parTrans" cxnId="{E8454297-AB57-4476-8997-16A066B5F99C}">
      <dgm:prSet/>
      <dgm:spPr/>
      <dgm:t>
        <a:bodyPr/>
        <a:lstStyle/>
        <a:p>
          <a:endParaRPr lang="en-US"/>
        </a:p>
      </dgm:t>
    </dgm:pt>
    <dgm:pt modelId="{223F01E3-9564-460D-B2D8-AB3D93C5E22D}" type="sibTrans" cxnId="{E8454297-AB57-4476-8997-16A066B5F99C}">
      <dgm:prSet/>
      <dgm:spPr/>
      <dgm:t>
        <a:bodyPr/>
        <a:lstStyle/>
        <a:p>
          <a:endParaRPr lang="en-US"/>
        </a:p>
      </dgm:t>
    </dgm:pt>
    <dgm:pt modelId="{1A3765E1-B320-4CF5-8CBD-7900744500E0}">
      <dgm:prSet/>
      <dgm:spPr/>
      <dgm:t>
        <a:bodyPr/>
        <a:lstStyle/>
        <a:p>
          <a:r>
            <a:rPr lang="en-GB" b="1"/>
            <a:t>180 children</a:t>
          </a:r>
          <a:r>
            <a:rPr lang="en-GB"/>
            <a:t> are under </a:t>
          </a:r>
          <a:r>
            <a:rPr lang="en-GB" b="1"/>
            <a:t>active follow-up</a:t>
          </a:r>
          <a:r>
            <a:rPr lang="en-GB"/>
            <a:t> at </a:t>
          </a:r>
          <a:r>
            <a:rPr lang="en-GB" b="1"/>
            <a:t>Croydon University Hospital</a:t>
          </a:r>
          <a:r>
            <a:rPr lang="en-GB"/>
            <a:t>.</a:t>
          </a:r>
          <a:endParaRPr lang="en-US"/>
        </a:p>
      </dgm:t>
    </dgm:pt>
    <dgm:pt modelId="{88007516-A4E0-4F4B-900D-94AA14FADD75}" type="parTrans" cxnId="{2895BAF1-3C79-40B6-8EBD-A41757148D92}">
      <dgm:prSet/>
      <dgm:spPr/>
      <dgm:t>
        <a:bodyPr/>
        <a:lstStyle/>
        <a:p>
          <a:endParaRPr lang="en-US"/>
        </a:p>
      </dgm:t>
    </dgm:pt>
    <dgm:pt modelId="{522BA9ED-225C-42BF-9D76-CA80ED0F6979}" type="sibTrans" cxnId="{2895BAF1-3C79-40B6-8EBD-A41757148D92}">
      <dgm:prSet/>
      <dgm:spPr/>
      <dgm:t>
        <a:bodyPr/>
        <a:lstStyle/>
        <a:p>
          <a:endParaRPr lang="en-US"/>
        </a:p>
      </dgm:t>
    </dgm:pt>
    <dgm:pt modelId="{29000028-5252-4018-9B1E-4A418AF8D113}">
      <dgm:prSet/>
      <dgm:spPr/>
      <dgm:t>
        <a:bodyPr/>
        <a:lstStyle/>
        <a:p>
          <a:r>
            <a:rPr lang="en-GB"/>
            <a:t>The majority have </a:t>
          </a:r>
          <a:r>
            <a:rPr lang="en-GB" b="1"/>
            <a:t>HbSS</a:t>
          </a:r>
          <a:r>
            <a:rPr lang="en-GB"/>
            <a:t> or </a:t>
          </a:r>
          <a:r>
            <a:rPr lang="en-GB" b="1"/>
            <a:t>HbSC</a:t>
          </a:r>
          <a:r>
            <a:rPr lang="en-GB"/>
            <a:t> genotypes — with </a:t>
          </a:r>
          <a:r>
            <a:rPr lang="en-GB" b="1"/>
            <a:t>HbSS</a:t>
          </a:r>
          <a:r>
            <a:rPr lang="en-GB"/>
            <a:t> being more common.</a:t>
          </a:r>
          <a:endParaRPr lang="en-US"/>
        </a:p>
      </dgm:t>
    </dgm:pt>
    <dgm:pt modelId="{1CF5341A-D472-453D-A160-F901A44C0B84}" type="parTrans" cxnId="{9E48A2C5-18AB-4F8E-9C7C-3D31039A4DB1}">
      <dgm:prSet/>
      <dgm:spPr/>
      <dgm:t>
        <a:bodyPr/>
        <a:lstStyle/>
        <a:p>
          <a:endParaRPr lang="en-US"/>
        </a:p>
      </dgm:t>
    </dgm:pt>
    <dgm:pt modelId="{DF84F93C-5FDB-4FC8-BE1D-0A8A28E507D1}" type="sibTrans" cxnId="{9E48A2C5-18AB-4F8E-9C7C-3D31039A4DB1}">
      <dgm:prSet/>
      <dgm:spPr/>
      <dgm:t>
        <a:bodyPr/>
        <a:lstStyle/>
        <a:p>
          <a:endParaRPr lang="en-US"/>
        </a:p>
      </dgm:t>
    </dgm:pt>
    <dgm:pt modelId="{F2A4CC6D-59B0-C04B-9ADE-DA3B2E007303}" type="pres">
      <dgm:prSet presAssocID="{52E27C58-F5DC-4786-97A5-9DDA9F17AA79}" presName="vert0" presStyleCnt="0">
        <dgm:presLayoutVars>
          <dgm:dir/>
          <dgm:animOne val="branch"/>
          <dgm:animLvl val="lvl"/>
        </dgm:presLayoutVars>
      </dgm:prSet>
      <dgm:spPr/>
    </dgm:pt>
    <dgm:pt modelId="{D8710DA4-E83E-8342-9008-084C1F2891F3}" type="pres">
      <dgm:prSet presAssocID="{6440F329-F2B0-4C34-A039-8F5B0243D77A}" presName="thickLine" presStyleLbl="alignNode1" presStyleIdx="0" presStyleCnt="3"/>
      <dgm:spPr/>
    </dgm:pt>
    <dgm:pt modelId="{00C9C0B0-DD61-E44A-BB97-3A0007E9E633}" type="pres">
      <dgm:prSet presAssocID="{6440F329-F2B0-4C34-A039-8F5B0243D77A}" presName="horz1" presStyleCnt="0"/>
      <dgm:spPr/>
    </dgm:pt>
    <dgm:pt modelId="{7F3C10CB-D01B-EB4A-8206-67D644FF5F9A}" type="pres">
      <dgm:prSet presAssocID="{6440F329-F2B0-4C34-A039-8F5B0243D77A}" presName="tx1" presStyleLbl="revTx" presStyleIdx="0" presStyleCnt="3"/>
      <dgm:spPr/>
    </dgm:pt>
    <dgm:pt modelId="{74C48D15-4C9A-5F43-AD99-95003FAFF1F6}" type="pres">
      <dgm:prSet presAssocID="{6440F329-F2B0-4C34-A039-8F5B0243D77A}" presName="vert1" presStyleCnt="0"/>
      <dgm:spPr/>
    </dgm:pt>
    <dgm:pt modelId="{FD16AF21-5ABA-4040-A1E4-A1E7BA1568DA}" type="pres">
      <dgm:prSet presAssocID="{1A3765E1-B320-4CF5-8CBD-7900744500E0}" presName="thickLine" presStyleLbl="alignNode1" presStyleIdx="1" presStyleCnt="3"/>
      <dgm:spPr/>
    </dgm:pt>
    <dgm:pt modelId="{E711FF44-E21E-6C4A-A728-3D777751622B}" type="pres">
      <dgm:prSet presAssocID="{1A3765E1-B320-4CF5-8CBD-7900744500E0}" presName="horz1" presStyleCnt="0"/>
      <dgm:spPr/>
    </dgm:pt>
    <dgm:pt modelId="{F698382A-24F4-6C40-A0D9-8941C8169A93}" type="pres">
      <dgm:prSet presAssocID="{1A3765E1-B320-4CF5-8CBD-7900744500E0}" presName="tx1" presStyleLbl="revTx" presStyleIdx="1" presStyleCnt="3"/>
      <dgm:spPr/>
    </dgm:pt>
    <dgm:pt modelId="{0563F3B7-2C0E-8D48-ADC1-63EFFF704261}" type="pres">
      <dgm:prSet presAssocID="{1A3765E1-B320-4CF5-8CBD-7900744500E0}" presName="vert1" presStyleCnt="0"/>
      <dgm:spPr/>
    </dgm:pt>
    <dgm:pt modelId="{69EAB2D2-D9DE-FC44-997D-0EFEFFDDDE7B}" type="pres">
      <dgm:prSet presAssocID="{29000028-5252-4018-9B1E-4A418AF8D113}" presName="thickLine" presStyleLbl="alignNode1" presStyleIdx="2" presStyleCnt="3"/>
      <dgm:spPr/>
    </dgm:pt>
    <dgm:pt modelId="{5C643098-F48B-E54E-8C43-632139847089}" type="pres">
      <dgm:prSet presAssocID="{29000028-5252-4018-9B1E-4A418AF8D113}" presName="horz1" presStyleCnt="0"/>
      <dgm:spPr/>
    </dgm:pt>
    <dgm:pt modelId="{7F3555E2-3589-A24B-B0EF-59FC9CD96C75}" type="pres">
      <dgm:prSet presAssocID="{29000028-5252-4018-9B1E-4A418AF8D113}" presName="tx1" presStyleLbl="revTx" presStyleIdx="2" presStyleCnt="3"/>
      <dgm:spPr/>
    </dgm:pt>
    <dgm:pt modelId="{535B345F-0F8A-0345-BF3A-E9E2882EDD5B}" type="pres">
      <dgm:prSet presAssocID="{29000028-5252-4018-9B1E-4A418AF8D113}" presName="vert1" presStyleCnt="0"/>
      <dgm:spPr/>
    </dgm:pt>
  </dgm:ptLst>
  <dgm:cxnLst>
    <dgm:cxn modelId="{1C54131A-9689-7C42-B8F6-FCD0CF03B437}" type="presOf" srcId="{1A3765E1-B320-4CF5-8CBD-7900744500E0}" destId="{F698382A-24F4-6C40-A0D9-8941C8169A93}" srcOrd="0" destOrd="0" presId="urn:microsoft.com/office/officeart/2008/layout/LinedList"/>
    <dgm:cxn modelId="{5C4FA34F-D619-F54A-A2C4-6E5CAC09F384}" type="presOf" srcId="{29000028-5252-4018-9B1E-4A418AF8D113}" destId="{7F3555E2-3589-A24B-B0EF-59FC9CD96C75}" srcOrd="0" destOrd="0" presId="urn:microsoft.com/office/officeart/2008/layout/LinedList"/>
    <dgm:cxn modelId="{4962A957-B8D3-7643-9ABE-998A7364FE6A}" type="presOf" srcId="{52E27C58-F5DC-4786-97A5-9DDA9F17AA79}" destId="{F2A4CC6D-59B0-C04B-9ADE-DA3B2E007303}" srcOrd="0" destOrd="0" presId="urn:microsoft.com/office/officeart/2008/layout/LinedList"/>
    <dgm:cxn modelId="{E8454297-AB57-4476-8997-16A066B5F99C}" srcId="{52E27C58-F5DC-4786-97A5-9DDA9F17AA79}" destId="{6440F329-F2B0-4C34-A039-8F5B0243D77A}" srcOrd="0" destOrd="0" parTransId="{5FFC63E4-AAF4-4EF4-8C28-17B74ED881F4}" sibTransId="{223F01E3-9564-460D-B2D8-AB3D93C5E22D}"/>
    <dgm:cxn modelId="{9E48A2C5-18AB-4F8E-9C7C-3D31039A4DB1}" srcId="{52E27C58-F5DC-4786-97A5-9DDA9F17AA79}" destId="{29000028-5252-4018-9B1E-4A418AF8D113}" srcOrd="2" destOrd="0" parTransId="{1CF5341A-D472-453D-A160-F901A44C0B84}" sibTransId="{DF84F93C-5FDB-4FC8-BE1D-0A8A28E507D1}"/>
    <dgm:cxn modelId="{FFCEAEED-E2AA-424E-A88A-2818A7355560}" type="presOf" srcId="{6440F329-F2B0-4C34-A039-8F5B0243D77A}" destId="{7F3C10CB-D01B-EB4A-8206-67D644FF5F9A}" srcOrd="0" destOrd="0" presId="urn:microsoft.com/office/officeart/2008/layout/LinedList"/>
    <dgm:cxn modelId="{2895BAF1-3C79-40B6-8EBD-A41757148D92}" srcId="{52E27C58-F5DC-4786-97A5-9DDA9F17AA79}" destId="{1A3765E1-B320-4CF5-8CBD-7900744500E0}" srcOrd="1" destOrd="0" parTransId="{88007516-A4E0-4F4B-900D-94AA14FADD75}" sibTransId="{522BA9ED-225C-42BF-9D76-CA80ED0F6979}"/>
    <dgm:cxn modelId="{6F0B9E43-C8A8-9D4F-A0D6-93975937C1E7}" type="presParOf" srcId="{F2A4CC6D-59B0-C04B-9ADE-DA3B2E007303}" destId="{D8710DA4-E83E-8342-9008-084C1F2891F3}" srcOrd="0" destOrd="0" presId="urn:microsoft.com/office/officeart/2008/layout/LinedList"/>
    <dgm:cxn modelId="{FB171395-51F4-294F-A493-3EE327A46144}" type="presParOf" srcId="{F2A4CC6D-59B0-C04B-9ADE-DA3B2E007303}" destId="{00C9C0B0-DD61-E44A-BB97-3A0007E9E633}" srcOrd="1" destOrd="0" presId="urn:microsoft.com/office/officeart/2008/layout/LinedList"/>
    <dgm:cxn modelId="{F3036DA7-385A-FC4B-9EB8-2A083EE63669}" type="presParOf" srcId="{00C9C0B0-DD61-E44A-BB97-3A0007E9E633}" destId="{7F3C10CB-D01B-EB4A-8206-67D644FF5F9A}" srcOrd="0" destOrd="0" presId="urn:microsoft.com/office/officeart/2008/layout/LinedList"/>
    <dgm:cxn modelId="{09E7598F-E275-4C4C-ACEE-B3F8890736D9}" type="presParOf" srcId="{00C9C0B0-DD61-E44A-BB97-3A0007E9E633}" destId="{74C48D15-4C9A-5F43-AD99-95003FAFF1F6}" srcOrd="1" destOrd="0" presId="urn:microsoft.com/office/officeart/2008/layout/LinedList"/>
    <dgm:cxn modelId="{1FB5FF5B-8A93-6C4B-9243-AE915300F551}" type="presParOf" srcId="{F2A4CC6D-59B0-C04B-9ADE-DA3B2E007303}" destId="{FD16AF21-5ABA-4040-A1E4-A1E7BA1568DA}" srcOrd="2" destOrd="0" presId="urn:microsoft.com/office/officeart/2008/layout/LinedList"/>
    <dgm:cxn modelId="{249BC64B-325C-5C46-BF90-F0892B96C48F}" type="presParOf" srcId="{F2A4CC6D-59B0-C04B-9ADE-DA3B2E007303}" destId="{E711FF44-E21E-6C4A-A728-3D777751622B}" srcOrd="3" destOrd="0" presId="urn:microsoft.com/office/officeart/2008/layout/LinedList"/>
    <dgm:cxn modelId="{4FBBE4A3-0A0D-CA47-8E4F-BF77EBA8C791}" type="presParOf" srcId="{E711FF44-E21E-6C4A-A728-3D777751622B}" destId="{F698382A-24F4-6C40-A0D9-8941C8169A93}" srcOrd="0" destOrd="0" presId="urn:microsoft.com/office/officeart/2008/layout/LinedList"/>
    <dgm:cxn modelId="{C8DD90BE-2C34-C74C-AF03-FDF5CBF20D4D}" type="presParOf" srcId="{E711FF44-E21E-6C4A-A728-3D777751622B}" destId="{0563F3B7-2C0E-8D48-ADC1-63EFFF704261}" srcOrd="1" destOrd="0" presId="urn:microsoft.com/office/officeart/2008/layout/LinedList"/>
    <dgm:cxn modelId="{241CF04C-8478-E44D-8B24-1E794094496D}" type="presParOf" srcId="{F2A4CC6D-59B0-C04B-9ADE-DA3B2E007303}" destId="{69EAB2D2-D9DE-FC44-997D-0EFEFFDDDE7B}" srcOrd="4" destOrd="0" presId="urn:microsoft.com/office/officeart/2008/layout/LinedList"/>
    <dgm:cxn modelId="{68DB7A8C-0104-B943-BDA1-D348F27D82E9}" type="presParOf" srcId="{F2A4CC6D-59B0-C04B-9ADE-DA3B2E007303}" destId="{5C643098-F48B-E54E-8C43-632139847089}" srcOrd="5" destOrd="0" presId="urn:microsoft.com/office/officeart/2008/layout/LinedList"/>
    <dgm:cxn modelId="{A2FA7C44-9B5D-8E47-9CAA-CBDF6678B6DB}" type="presParOf" srcId="{5C643098-F48B-E54E-8C43-632139847089}" destId="{7F3555E2-3589-A24B-B0EF-59FC9CD96C75}" srcOrd="0" destOrd="0" presId="urn:microsoft.com/office/officeart/2008/layout/LinedList"/>
    <dgm:cxn modelId="{0EB163B9-E371-1049-BF2E-3684068D444D}" type="presParOf" srcId="{5C643098-F48B-E54E-8C43-632139847089}" destId="{535B345F-0F8A-0345-BF3A-E9E2882EDD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4E384-C4AA-4642-8D29-A8CC5C7C5C3C}">
      <dsp:nvSpPr>
        <dsp:cNvPr id="0" name=""/>
        <dsp:cNvSpPr/>
      </dsp:nvSpPr>
      <dsp:spPr>
        <a:xfrm>
          <a:off x="3496905" y="1842"/>
          <a:ext cx="3934018" cy="805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16 years old female</a:t>
          </a:r>
        </a:p>
      </dsp:txBody>
      <dsp:txXfrm>
        <a:off x="3536231" y="41168"/>
        <a:ext cx="3855366" cy="726947"/>
      </dsp:txXfrm>
    </dsp:sp>
    <dsp:sp modelId="{0F87AE27-814E-0044-9597-03C0F69C927F}">
      <dsp:nvSpPr>
        <dsp:cNvPr id="0" name=""/>
        <dsp:cNvSpPr/>
      </dsp:nvSpPr>
      <dsp:spPr>
        <a:xfrm>
          <a:off x="3496905" y="847722"/>
          <a:ext cx="3934018" cy="8055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Chest pain and back pain in a child known to have HbSS </a:t>
          </a:r>
        </a:p>
      </dsp:txBody>
      <dsp:txXfrm>
        <a:off x="3536231" y="887048"/>
        <a:ext cx="3855366" cy="726947"/>
      </dsp:txXfrm>
    </dsp:sp>
    <dsp:sp modelId="{2E46BD52-4952-0A44-A95E-D2867802B6E7}">
      <dsp:nvSpPr>
        <dsp:cNvPr id="0" name=""/>
        <dsp:cNvSpPr/>
      </dsp:nvSpPr>
      <dsp:spPr>
        <a:xfrm>
          <a:off x="3496905" y="1693602"/>
          <a:ext cx="3934018" cy="8055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Intermittent SOB</a:t>
          </a:r>
        </a:p>
      </dsp:txBody>
      <dsp:txXfrm>
        <a:off x="3536231" y="1732928"/>
        <a:ext cx="3855366" cy="726947"/>
      </dsp:txXfrm>
    </dsp:sp>
    <dsp:sp modelId="{FBDE954A-BC39-794F-B366-579DF028BD4D}">
      <dsp:nvSpPr>
        <dsp:cNvPr id="0" name=""/>
        <dsp:cNvSpPr/>
      </dsp:nvSpPr>
      <dsp:spPr>
        <a:xfrm>
          <a:off x="3496905" y="2539482"/>
          <a:ext cx="3934018" cy="805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fever</a:t>
          </a:r>
        </a:p>
      </dsp:txBody>
      <dsp:txXfrm>
        <a:off x="3536231" y="2578808"/>
        <a:ext cx="3855366" cy="726947"/>
      </dsp:txXfrm>
    </dsp:sp>
    <dsp:sp modelId="{454E1DF9-1FE6-724A-AD8B-DB1DCF198E76}">
      <dsp:nvSpPr>
        <dsp:cNvPr id="0" name=""/>
        <dsp:cNvSpPr/>
      </dsp:nvSpPr>
      <dsp:spPr>
        <a:xfrm>
          <a:off x="3496905" y="3385362"/>
          <a:ext cx="3934018" cy="8055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coryzal symptoms</a:t>
          </a:r>
        </a:p>
      </dsp:txBody>
      <dsp:txXfrm>
        <a:off x="3536231" y="3424688"/>
        <a:ext cx="3855366" cy="726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D6406-4525-C542-B20E-AB05A99BC662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Presented with back pain resolved with oral morphine and sent home </a:t>
          </a:r>
        </a:p>
      </dsp:txBody>
      <dsp:txXfrm>
        <a:off x="36841" y="36841"/>
        <a:ext cx="7931345" cy="1184159"/>
      </dsp:txXfrm>
    </dsp:sp>
    <dsp:sp modelId="{B52BB9F7-B2E2-7D42-83F1-3BF37CB85974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Re-presented after 24hrs  with chest pain, back pain and fever</a:t>
          </a:r>
        </a:p>
      </dsp:txBody>
      <dsp:txXfrm>
        <a:off x="856428" y="1504322"/>
        <a:ext cx="7577788" cy="1184159"/>
      </dsp:txXfrm>
    </dsp:sp>
    <dsp:sp modelId="{A0D1B44C-D3B1-744C-A462-3F270F2B5059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Despite admission and starting treatment, very rapid respiratory deterioration over 24 hours till intubated and retrieved to PICU</a:t>
          </a:r>
        </a:p>
      </dsp:txBody>
      <dsp:txXfrm>
        <a:off x="1676015" y="2971804"/>
        <a:ext cx="7577788" cy="1184159"/>
      </dsp:txXfrm>
    </dsp:sp>
    <dsp:sp modelId="{821F9D62-CDB4-434B-BD91-0B22BD970AD3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6FD3F142-8439-E941-89D4-B1A1AC53A5CF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10DA4-E83E-8342-9008-084C1F2891F3}">
      <dsp:nvSpPr>
        <dsp:cNvPr id="0" name=""/>
        <dsp:cNvSpPr/>
      </dsp:nvSpPr>
      <dsp:spPr>
        <a:xfrm>
          <a:off x="0" y="2708"/>
          <a:ext cx="30253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3C10CB-D01B-EB4A-8206-67D644FF5F9A}">
      <dsp:nvSpPr>
        <dsp:cNvPr id="0" name=""/>
        <dsp:cNvSpPr/>
      </dsp:nvSpPr>
      <dsp:spPr>
        <a:xfrm>
          <a:off x="0" y="2708"/>
          <a:ext cx="3025303" cy="184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~250 children</a:t>
          </a:r>
          <a:r>
            <a:rPr lang="en-GB" sz="2300" kern="1200" dirty="0"/>
            <a:t> under 18 years old in </a:t>
          </a:r>
          <a:r>
            <a:rPr lang="en-GB" sz="2300" b="1" kern="1200" dirty="0"/>
            <a:t>Croydon</a:t>
          </a:r>
          <a:r>
            <a:rPr lang="en-GB" sz="2300" kern="1200" dirty="0"/>
            <a:t> live with sickle cell disease.</a:t>
          </a:r>
          <a:endParaRPr lang="en-US" sz="2300" kern="1200" dirty="0"/>
        </a:p>
      </dsp:txBody>
      <dsp:txXfrm>
        <a:off x="0" y="2708"/>
        <a:ext cx="3025303" cy="1846876"/>
      </dsp:txXfrm>
    </dsp:sp>
    <dsp:sp modelId="{FD16AF21-5ABA-4040-A1E4-A1E7BA1568DA}">
      <dsp:nvSpPr>
        <dsp:cNvPr id="0" name=""/>
        <dsp:cNvSpPr/>
      </dsp:nvSpPr>
      <dsp:spPr>
        <a:xfrm>
          <a:off x="0" y="1849585"/>
          <a:ext cx="30253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98382A-24F4-6C40-A0D9-8941C8169A93}">
      <dsp:nvSpPr>
        <dsp:cNvPr id="0" name=""/>
        <dsp:cNvSpPr/>
      </dsp:nvSpPr>
      <dsp:spPr>
        <a:xfrm>
          <a:off x="0" y="1849585"/>
          <a:ext cx="3025303" cy="184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180 children</a:t>
          </a:r>
          <a:r>
            <a:rPr lang="en-GB" sz="2300" kern="1200"/>
            <a:t> are under </a:t>
          </a:r>
          <a:r>
            <a:rPr lang="en-GB" sz="2300" b="1" kern="1200"/>
            <a:t>active follow-up</a:t>
          </a:r>
          <a:r>
            <a:rPr lang="en-GB" sz="2300" kern="1200"/>
            <a:t> at </a:t>
          </a:r>
          <a:r>
            <a:rPr lang="en-GB" sz="2300" b="1" kern="1200"/>
            <a:t>Croydon University Hospital</a:t>
          </a:r>
          <a:r>
            <a:rPr lang="en-GB" sz="2300" kern="1200"/>
            <a:t>.</a:t>
          </a:r>
          <a:endParaRPr lang="en-US" sz="2300" kern="1200"/>
        </a:p>
      </dsp:txBody>
      <dsp:txXfrm>
        <a:off x="0" y="1849585"/>
        <a:ext cx="3025303" cy="1846876"/>
      </dsp:txXfrm>
    </dsp:sp>
    <dsp:sp modelId="{69EAB2D2-D9DE-FC44-997D-0EFEFFDDDE7B}">
      <dsp:nvSpPr>
        <dsp:cNvPr id="0" name=""/>
        <dsp:cNvSpPr/>
      </dsp:nvSpPr>
      <dsp:spPr>
        <a:xfrm>
          <a:off x="0" y="3696461"/>
          <a:ext cx="30253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3555E2-3589-A24B-B0EF-59FC9CD96C75}">
      <dsp:nvSpPr>
        <dsp:cNvPr id="0" name=""/>
        <dsp:cNvSpPr/>
      </dsp:nvSpPr>
      <dsp:spPr>
        <a:xfrm>
          <a:off x="0" y="3696461"/>
          <a:ext cx="3025303" cy="184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 majority have </a:t>
          </a:r>
          <a:r>
            <a:rPr lang="en-GB" sz="2300" b="1" kern="1200"/>
            <a:t>HbSS</a:t>
          </a:r>
          <a:r>
            <a:rPr lang="en-GB" sz="2300" kern="1200"/>
            <a:t> or </a:t>
          </a:r>
          <a:r>
            <a:rPr lang="en-GB" sz="2300" b="1" kern="1200"/>
            <a:t>HbSC</a:t>
          </a:r>
          <a:r>
            <a:rPr lang="en-GB" sz="2300" kern="1200"/>
            <a:t> genotypes — with </a:t>
          </a:r>
          <a:r>
            <a:rPr lang="en-GB" sz="2300" b="1" kern="1200"/>
            <a:t>HbSS</a:t>
          </a:r>
          <a:r>
            <a:rPr lang="en-GB" sz="2300" kern="1200"/>
            <a:t> being more common.</a:t>
          </a:r>
          <a:endParaRPr lang="en-US" sz="2300" kern="1200"/>
        </a:p>
      </dsp:txBody>
      <dsp:txXfrm>
        <a:off x="0" y="3696461"/>
        <a:ext cx="3025303" cy="1846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EDA47-199C-4A45-929E-ACA967B45676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DB078-8375-4120-8A1A-4B994E1CC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7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DB078-8375-4120-8A1A-4B994E1CCE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1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49E6-E216-AA2D-3067-C1A251E3E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7873F-4AD3-EB86-FFD2-C6093F952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93FAB-4204-5B2B-1723-1134AD23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ED81F-C222-B7C7-8495-2D061A8D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881C3-0A74-7E6A-3877-C51CBAA3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74AC-0668-4B30-C547-E6A54C05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62F1C-F7E7-7AA9-5340-EABCAFA75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4B38-A99F-55D2-B816-AD83AD21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9F2C-93D5-FDBC-FB19-87D3164D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907AB-E5B3-B577-192E-15152D68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4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759BE-3A30-8053-49D6-C27B113DF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A3EC2-F315-9FA6-03C5-9E86B1227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64906-D1B5-9DD7-2F6E-1E69CD2B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1C979-A121-3826-C3E6-450C12CF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FA7B6-41A9-0B7F-9673-9264EF6A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9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5C85-75DA-837A-F07F-D63F3D3A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247A-3982-7295-5A94-64E781B5D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64C5B-5A98-D522-7433-25F3B431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26D66-FC76-BB0F-A25C-F9AF073D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3C3EB-74C8-28FA-06B7-4C7C1C4F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AAFC-6DF9-7551-61BF-0ED4CBFC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180E6-CB6B-2410-B0DF-BD4F9AFD3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D426-1A81-D840-5F67-F0EF0C63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FAAF9-EA2C-FB3F-66E6-DA76B8DB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AD5F1-F0B6-A20D-A88A-C42AF10A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AA2C-6CBD-2BF7-F804-583A15E7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93ACE-BD4E-6610-17EE-061558584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C8708-41B3-BE6D-59AA-77F49D41B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70B25-69C5-DB8F-45F3-2F15C172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C258-D9BE-5DFF-11BB-79D9FB6A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149A2-04CA-F399-5D11-FA113A9E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2045-E736-4978-72AB-A44B1707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4932B-EECC-B5A4-913C-D07418D34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16545-8A33-0B23-66B6-F8B53C502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7871C-B4CC-57AA-D0EA-69FEC1FB5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43C31-803B-53A3-BD40-B3D1D569A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E5B53-0022-1E81-4F81-554A929D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5EBF6-14FF-9EAA-A165-4CE6CF41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BC7D4-BAD8-F8A1-0AA8-FB9AAE3F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04BF-7F66-D2F1-DB6B-6058D97A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37719-0C95-EA23-5CF4-BCA721E4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1946E-648B-628B-DD8A-69DE0681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12D8F-4B75-41E6-A694-F9A4949D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7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6D2E4-FC8C-2629-1B5D-9BF5AC11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97E0A-F1FC-7116-3BAD-0DE860DD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F0094-8436-C62C-04A9-0B4B4E69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9E3B-1E25-0B05-8288-4CF0185F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FBEC-3E2D-E4FB-D887-17367027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DB0A7-DA5A-D15E-C15D-260002DCB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966A0-09B7-EE9D-CB98-2312F7E0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3C301-EF40-D41D-1CB1-E21FCCCD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CEC09-294C-C9C3-E378-74618A6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3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4E6C-958E-30F6-4FCD-63B27351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159F0-9D1D-F759-8ED3-601E0B307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1C6C3-4C7E-65DA-EDFC-8509F8F75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B7981-BF13-4772-B48C-28F51F0F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04F61-AEF2-B86B-5AAC-940E1E79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793E1-C645-EFED-3A3C-D8D093BA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7DCA08-1A53-A0FF-C3C9-54BA63B6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341EA-31C7-2FCF-E70F-A53F86C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576C5-F726-49A8-08D6-BF7CE282A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9AE3C2-BD83-8946-B3C8-07616B4647C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D31AE-60D7-A778-F2D8-B533E6C13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74E4-ABDB-6468-85CC-031FE6E0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589D8E-3971-464F-BF99-04610386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8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32C07-9FD7-30E6-B49D-5F6365A6E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84" y="4088699"/>
            <a:ext cx="7724274" cy="221174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The Chest in Crisis: Lessons from a Sickle Cell Storm 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4" name="Picture 4" descr="Acute Chest Syndrome">
            <a:extLst>
              <a:ext uri="{FF2B5EF4-FFF2-40B4-BE49-F238E27FC236}">
                <a16:creationId xmlns:a16="http://schemas.microsoft.com/office/drawing/2014/main" id="{BA04636B-6886-EAFA-1472-1B3DAEEA4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6" b="18482"/>
          <a:stretch>
            <a:fillRect/>
          </a:stretch>
        </p:blipFill>
        <p:spPr bwMode="auto">
          <a:xfrm>
            <a:off x="20" y="433"/>
            <a:ext cx="12191980" cy="40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2A8FB4A-89EB-5487-682C-B4A975787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3642" y="4834476"/>
            <a:ext cx="5638800" cy="14659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By</a:t>
            </a:r>
          </a:p>
          <a:p>
            <a:r>
              <a:rPr lang="en-US" sz="1700" dirty="0"/>
              <a:t>Alaa Hassan</a:t>
            </a:r>
          </a:p>
          <a:p>
            <a:r>
              <a:rPr lang="en-US" sz="1700" dirty="0" err="1"/>
              <a:t>Paediatric</a:t>
            </a:r>
            <a:r>
              <a:rPr lang="en-US" sz="1700" dirty="0"/>
              <a:t> ST8</a:t>
            </a:r>
          </a:p>
          <a:p>
            <a:r>
              <a:rPr lang="en-US" sz="1700" dirty="0"/>
              <a:t>Croydon University Hospital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8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901D68-7B81-D71A-698D-54DEAE81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06" t="17057" r="32584" b="9585"/>
          <a:stretch>
            <a:fillRect/>
          </a:stretch>
        </p:blipFill>
        <p:spPr>
          <a:xfrm>
            <a:off x="3751729" y="174812"/>
            <a:ext cx="5150223" cy="66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3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2" name="Rectangle 514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4" name="Rectangle 514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6" name="Rectangle 514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8" name="Rectangle 514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50" name="Freeform: Shape 514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52" name="Rectangle 515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F0274-3F45-82CA-90E2-55DCB800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Why Focus on Sickle Cell?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Sickle, sickle, in a pickle; help a bud with donated blood. It can be  difficult for others to understand a disease like sickle cell that may not  be visible. On this #WorldSickleCellDay,">
            <a:extLst>
              <a:ext uri="{FF2B5EF4-FFF2-40B4-BE49-F238E27FC236}">
                <a16:creationId xmlns:a16="http://schemas.microsoft.com/office/drawing/2014/main" id="{4CBA9201-9F95-74CB-79AD-8097A9CE3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10571" r="3175" b="13562"/>
          <a:stretch>
            <a:fillRect/>
          </a:stretch>
        </p:blipFill>
        <p:spPr bwMode="auto">
          <a:xfrm>
            <a:off x="8109502" y="1946878"/>
            <a:ext cx="3615776" cy="297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34948C-9389-C74E-8D22-3CC442778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905287"/>
              </p:ext>
            </p:extLst>
          </p:nvPr>
        </p:nvGraphicFramePr>
        <p:xfrm>
          <a:off x="4581727" y="649480"/>
          <a:ext cx="302530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19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7" name="Freeform: Shape 7186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89" name="Rectangle 7188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BF655-33FD-3912-B41E-EB30C6F4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Lessons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A0DEC-11CF-3086-E2CD-65BA298F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Children experiencing a sickle cell crisis can deteriorate rapidly.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Be prepared to escalate care promptly when indicated.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Implement general protective measures: hourly incentive spirometry, top-up transfusion( aim Hb &gt;100), and maintain oxygen saturation at 99–100%.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Liaise early with the paediatric haematology consultant and consider transfer to Level 2 CCU or PICU if required.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7174" name="Picture 6" descr="Cute cartoon blood drop having blood transfusion 9464905 Vector Art at  Vecteezy">
            <a:extLst>
              <a:ext uri="{FF2B5EF4-FFF2-40B4-BE49-F238E27FC236}">
                <a16:creationId xmlns:a16="http://schemas.microsoft.com/office/drawing/2014/main" id="{92CB89E2-81C2-9C51-A770-7C6547CA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9024" y="900555"/>
            <a:ext cx="2381255" cy="23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centive spirometry.12.2023">
            <a:extLst>
              <a:ext uri="{FF2B5EF4-FFF2-40B4-BE49-F238E27FC236}">
                <a16:creationId xmlns:a16="http://schemas.microsoft.com/office/drawing/2014/main" id="{4CAAE726-5D8D-25EA-77AE-ADC6CA3A6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2034" y="3589863"/>
            <a:ext cx="2395235" cy="23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32891-60A1-E0F3-ACE1-AAF2AF12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Presenting complaint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3C781B-E79A-B2A7-9D97-15369CCBF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26213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07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3EEFE-3AB7-5060-BBF0-8F8CE899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Some background on the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081A2-F547-651A-6B93-6E61312F6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/>
              <a:t>Sickle Cell Disease HbSS</a:t>
            </a:r>
          </a:p>
          <a:p>
            <a:r>
              <a:rPr lang="en-US" sz="2000"/>
              <a:t>Acute chest syndrome with Flu-B </a:t>
            </a:r>
          </a:p>
          <a:p>
            <a:r>
              <a:rPr lang="en-US" sz="2000"/>
              <a:t>Cholecystectomy</a:t>
            </a:r>
          </a:p>
          <a:p>
            <a:r>
              <a:rPr lang="en-US" sz="2000"/>
              <a:t>Recent ECHO: NAD</a:t>
            </a:r>
          </a:p>
          <a:p>
            <a:r>
              <a:rPr lang="en-US" sz="2000"/>
              <a:t>On Hydroxycarbamide 1500mg/day (taking it occasionally)</a:t>
            </a:r>
          </a:p>
          <a:p>
            <a:r>
              <a:rPr lang="en-US" sz="2000"/>
              <a:t>Not compliant with her regular medications </a:t>
            </a:r>
          </a:p>
          <a:p>
            <a:r>
              <a:rPr lang="en-US" sz="2000"/>
              <a:t>Missed her transition clinic on the year of this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0982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3E4FE-850B-04E5-1572-21A0182F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Timeline: from presentation till retrieval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F8EE0F-4255-8901-5861-A792C9A3D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06135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06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3A78F-980B-5DA0-FB6C-14E2EB92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Blood results</a:t>
            </a:r>
          </a:p>
        </p:txBody>
      </p:sp>
      <p:pic>
        <p:nvPicPr>
          <p:cNvPr id="5" name="Picture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E63D8C08-41E7-E94B-25A4-4AEF2C544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4" y="1928621"/>
            <a:ext cx="5725812" cy="4576219"/>
          </a:xfrm>
          <a:prstGeom prst="rect">
            <a:avLst/>
          </a:prstGeom>
        </p:spPr>
      </p:pic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42B5D4-7CC2-2465-78E2-B36F00C71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5165" y="1928621"/>
            <a:ext cx="5725811" cy="447217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CB1824F7-7AFF-433E-1875-D50FBEF5F7DA}"/>
              </a:ext>
            </a:extLst>
          </p:cNvPr>
          <p:cNvSpPr/>
          <p:nvPr/>
        </p:nvSpPr>
        <p:spPr>
          <a:xfrm>
            <a:off x="2191871" y="6239435"/>
            <a:ext cx="900953" cy="40341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1E5004B-34F9-41A0-2EC1-C45A7A7264B4}"/>
              </a:ext>
            </a:extLst>
          </p:cNvPr>
          <p:cNvSpPr/>
          <p:nvPr/>
        </p:nvSpPr>
        <p:spPr>
          <a:xfrm>
            <a:off x="7902860" y="2613919"/>
            <a:ext cx="900953" cy="40341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11353F-AF97-028D-2554-4915626A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34" y="1980805"/>
            <a:ext cx="4616434" cy="271726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3BBE24-DF14-E61C-DB5B-3468EB035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33" y="2223271"/>
            <a:ext cx="4644528" cy="22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5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70CA2-90AA-9495-8EBE-A335500F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Blood gases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F886F5-4738-B22E-9561-9CADE6257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0843" y="457199"/>
            <a:ext cx="4898634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hest x-ray of a person&#10;&#10;AI-generated content may be incorrect.">
            <a:extLst>
              <a:ext uri="{FF2B5EF4-FFF2-40B4-BE49-F238E27FC236}">
                <a16:creationId xmlns:a16="http://schemas.microsoft.com/office/drawing/2014/main" id="{64F8128E-C5E0-0913-21B6-175BE773A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79" y="1419726"/>
            <a:ext cx="4022412" cy="4733728"/>
          </a:xfrm>
          <a:prstGeom prst="rect">
            <a:avLst/>
          </a:prstGeom>
        </p:spPr>
      </p:pic>
      <p:pic>
        <p:nvPicPr>
          <p:cNvPr id="5" name="Picture 4" descr="A number on a brown and black background&#10;&#10;AI-generated content may be incorrect.">
            <a:extLst>
              <a:ext uri="{FF2B5EF4-FFF2-40B4-BE49-F238E27FC236}">
                <a16:creationId xmlns:a16="http://schemas.microsoft.com/office/drawing/2014/main" id="{299A3E86-3222-9918-25FD-F44D4C5BC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60" y="5713186"/>
            <a:ext cx="2447925" cy="485775"/>
          </a:xfrm>
          <a:prstGeom prst="rect">
            <a:avLst/>
          </a:prstGeom>
        </p:spPr>
      </p:pic>
      <p:pic>
        <p:nvPicPr>
          <p:cNvPr id="6" name="Picture 5" descr="A chest x-ray of a person&#10;&#10;AI-generated content may be incorrect.">
            <a:extLst>
              <a:ext uri="{FF2B5EF4-FFF2-40B4-BE49-F238E27FC236}">
                <a16:creationId xmlns:a16="http://schemas.microsoft.com/office/drawing/2014/main" id="{A0704287-F4A2-2A35-C2D2-F11A71098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366" y="1429138"/>
            <a:ext cx="4202545" cy="4733728"/>
          </a:xfrm>
          <a:prstGeom prst="rect">
            <a:avLst/>
          </a:prstGeom>
        </p:spPr>
      </p:pic>
      <p:pic>
        <p:nvPicPr>
          <p:cNvPr id="7" name="Picture 6" descr="A number on a brown and black background&#10;&#10;AI-generated content may be incorrect.">
            <a:extLst>
              <a:ext uri="{FF2B5EF4-FFF2-40B4-BE49-F238E27FC236}">
                <a16:creationId xmlns:a16="http://schemas.microsoft.com/office/drawing/2014/main" id="{A46154A6-6881-5212-C05C-3345E84DB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388" y="5643944"/>
            <a:ext cx="2476500" cy="495300"/>
          </a:xfrm>
          <a:prstGeom prst="rect">
            <a:avLst/>
          </a:prstGeom>
        </p:spPr>
      </p:pic>
      <p:pic>
        <p:nvPicPr>
          <p:cNvPr id="8" name="Picture 7" descr="A x-ray of a person's chest&#10;&#10;AI-generated content may be incorrect.">
            <a:extLst>
              <a:ext uri="{FF2B5EF4-FFF2-40B4-BE49-F238E27FC236}">
                <a16:creationId xmlns:a16="http://schemas.microsoft.com/office/drawing/2014/main" id="{888B6495-B5DC-66B3-ECA8-3110FC219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8866" y="1429138"/>
            <a:ext cx="3885055" cy="4733728"/>
          </a:xfrm>
          <a:prstGeom prst="rect">
            <a:avLst/>
          </a:prstGeom>
        </p:spPr>
      </p:pic>
      <p:pic>
        <p:nvPicPr>
          <p:cNvPr id="9" name="Picture 8" descr="A number on a black background&#10;&#10;AI-generated content may be incorrect.">
            <a:extLst>
              <a:ext uri="{FF2B5EF4-FFF2-40B4-BE49-F238E27FC236}">
                <a16:creationId xmlns:a16="http://schemas.microsoft.com/office/drawing/2014/main" id="{FEBD528B-61B7-2718-29EA-A970C4737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805" y="5643944"/>
            <a:ext cx="2543175" cy="4953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FBFA0A-60FA-6E8C-C95B-C07E8AB8DE3C}"/>
              </a:ext>
            </a:extLst>
          </p:cNvPr>
          <p:cNvSpPr txBox="1">
            <a:spLocks/>
          </p:cNvSpPr>
          <p:nvPr/>
        </p:nvSpPr>
        <p:spPr>
          <a:xfrm>
            <a:off x="-8079" y="264584"/>
            <a:ext cx="12192000" cy="7448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CXR</a:t>
            </a:r>
          </a:p>
        </p:txBody>
      </p:sp>
    </p:spTree>
    <p:extLst>
      <p:ext uri="{BB962C8B-B14F-4D97-AF65-F5344CB8AC3E}">
        <p14:creationId xmlns:p14="http://schemas.microsoft.com/office/powerpoint/2010/main" val="273015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ECD0-6340-6C5C-89AB-DB85E4881893}"/>
              </a:ext>
            </a:extLst>
          </p:cNvPr>
          <p:cNvSpPr txBox="1">
            <a:spLocks/>
          </p:cNvSpPr>
          <p:nvPr/>
        </p:nvSpPr>
        <p:spPr>
          <a:xfrm>
            <a:off x="-8079" y="264584"/>
            <a:ext cx="12192000" cy="7448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Post-intubation CXR</a:t>
            </a:r>
          </a:p>
        </p:txBody>
      </p:sp>
      <p:pic>
        <p:nvPicPr>
          <p:cNvPr id="3" name="Picture 2" descr="X-ray of a chest&#10;&#10;AI-generated content may be incorrect.">
            <a:extLst>
              <a:ext uri="{FF2B5EF4-FFF2-40B4-BE49-F238E27FC236}">
                <a16:creationId xmlns:a16="http://schemas.microsoft.com/office/drawing/2014/main" id="{64C464B4-E8C9-B46F-3300-CB2A4E25D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460" y="1259127"/>
            <a:ext cx="6468034" cy="5464403"/>
          </a:xfrm>
          <a:prstGeom prst="rect">
            <a:avLst/>
          </a:prstGeom>
        </p:spPr>
      </p:pic>
      <p:pic>
        <p:nvPicPr>
          <p:cNvPr id="4" name="Picture 3" descr="A black background with white numbers&#10;&#10;AI-generated content may be incorrect.">
            <a:extLst>
              <a:ext uri="{FF2B5EF4-FFF2-40B4-BE49-F238E27FC236}">
                <a16:creationId xmlns:a16="http://schemas.microsoft.com/office/drawing/2014/main" id="{7FC0105F-1E18-7ADE-F209-1188A9952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5964891"/>
            <a:ext cx="3657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255</Words>
  <Application>Microsoft Office PowerPoint</Application>
  <PresentationFormat>Widescreen</PresentationFormat>
  <Paragraphs>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The Chest in Crisis: Lessons from a Sickle Cell Storm  </vt:lpstr>
      <vt:lpstr>Presenting complaint </vt:lpstr>
      <vt:lpstr>Some background on the child</vt:lpstr>
      <vt:lpstr>Timeline: from presentation till retrieval</vt:lpstr>
      <vt:lpstr>Blood results</vt:lpstr>
      <vt:lpstr>PowerPoint Presentation</vt:lpstr>
      <vt:lpstr>Blood gases</vt:lpstr>
      <vt:lpstr>PowerPoint Presentation</vt:lpstr>
      <vt:lpstr>PowerPoint Presentation</vt:lpstr>
      <vt:lpstr>PowerPoint Presentation</vt:lpstr>
      <vt:lpstr>Why Focus on Sickle Cell?</vt:lpstr>
      <vt:lpstr>Lessons Learned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Alaa Hassan</dc:creator>
  <cp:lastModifiedBy>Patel Nisha14</cp:lastModifiedBy>
  <cp:revision>8</cp:revision>
  <dcterms:created xsi:type="dcterms:W3CDTF">2025-10-07T06:00:38Z</dcterms:created>
  <dcterms:modified xsi:type="dcterms:W3CDTF">2025-10-15T08:56:41Z</dcterms:modified>
</cp:coreProperties>
</file>